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Roboto Light"/>
      <p:regular r:id="rId37"/>
      <p:bold r:id="rId38"/>
      <p:italic r:id="rId39"/>
      <p:boldItalic r:id="rId40"/>
    </p:embeddedFont>
    <p:embeddedFont>
      <p:font typeface="Century Gothic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gY4+XdMSwZolY4wWAOJyymwpxf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.fntdata"/><Relationship Id="rId41" Type="http://schemas.openxmlformats.org/officeDocument/2006/relationships/font" Target="fonts/CenturyGothic-regular.fntdata"/><Relationship Id="rId22" Type="http://schemas.openxmlformats.org/officeDocument/2006/relationships/slide" Target="slides/slide17.xml"/><Relationship Id="rId44" Type="http://schemas.openxmlformats.org/officeDocument/2006/relationships/font" Target="fonts/CenturyGothic-boldItalic.fntdata"/><Relationship Id="rId21" Type="http://schemas.openxmlformats.org/officeDocument/2006/relationships/slide" Target="slides/slide16.xml"/><Relationship Id="rId43" Type="http://schemas.openxmlformats.org/officeDocument/2006/relationships/font" Target="fonts/CenturyGothic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Roboto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Light-italic.fntdata"/><Relationship Id="rId16" Type="http://schemas.openxmlformats.org/officeDocument/2006/relationships/slide" Target="slides/slide11.xml"/><Relationship Id="rId38" Type="http://schemas.openxmlformats.org/officeDocument/2006/relationships/font" Target="fonts/Roboto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8e4a7c39cf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8e4a7c39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Well those were some interesting projects, stay tuned…. Let me go to an an amazing one!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18f0ea5b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918f0ea5b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for example if you are watching a long video, our model will help to reduce it into a smaller parts as per the conversation flow, and gives a summaries of each part of the video.Here we can see that, That whole video is divided into 5 parts and we got short summary of those 5 parts. And </a:t>
            </a:r>
            <a:r>
              <a:rPr lang="en-GB" sz="2000"/>
              <a:t>This is how </a:t>
            </a:r>
            <a:r>
              <a:rPr lang="en-GB" sz="2000"/>
              <a:t>auto</a:t>
            </a:r>
            <a:r>
              <a:rPr lang="en-GB" sz="2000"/>
              <a:t> chapter summarization works</a:t>
            </a:r>
            <a:endParaRPr sz="2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e4a7c39cf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8e4a7c39c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3b78a6a62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93b78a6a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e4a7c39cf_5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8e4a7c39cf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chatbot is still beta phase but you can see it in action in our demo video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</a:t>
            </a:r>
            <a:r>
              <a:rPr b="1"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  <a:r>
              <a:rPr b="1"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similar implementation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bd634eee3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bd634eee3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2d56363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92d56363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Here is a quick question: Can I have a show of hands if you ever learn something from youtube.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Okay, I can see a good number of hands!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Well I have been doing the same! Soo..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Did you wish you had a printed version of the video tutorial ?  And wont it feel good if someone summarizes the whole lecture in a small pa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If you are in the same boat. </a:t>
            </a:r>
            <a:r>
              <a:rPr lang="en-GB"/>
              <a:t>Don't worry, we got you covered!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 are team Synopsis we will explain about out audio content explorer! This is solution to all our problems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 me walk you through our project architecture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NLP engine consists of 4 important modules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the core of our NLP lies an AI text analyzer called “Assembly AI”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x24YtHIzkfM&amp;t=4s" TargetMode="External"/><Relationship Id="rId4" Type="http://schemas.openxmlformats.org/officeDocument/2006/relationships/hyperlink" Target="http://www.youtube.com/watch?v=x24YtHIzkfM" TargetMode="External"/><Relationship Id="rId5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2.jpg"/><Relationship Id="rId6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l.acm.org/doi/10.1145/2959100.2959190" TargetMode="External"/><Relationship Id="rId4" Type="http://schemas.openxmlformats.org/officeDocument/2006/relationships/hyperlink" Target="https://vidiq.com/blog/post/5-youtube-algorithm-myths-youtubers-need-to-know-about/" TargetMode="External"/><Relationship Id="rId5" Type="http://schemas.openxmlformats.org/officeDocument/2006/relationships/hyperlink" Target="https://arxiv.org/pdf/1912.08777.pdf" TargetMode="External"/><Relationship Id="rId6" Type="http://schemas.openxmlformats.org/officeDocument/2006/relationships/hyperlink" Target="https://towardsdatascience.com/pegasus-google-state-of-the-art-abstractive-summarization-model-627b1bbbc5ce" TargetMode="External"/><Relationship Id="rId7" Type="http://schemas.openxmlformats.org/officeDocument/2006/relationships/hyperlink" Target="https://www.assemblyai.com/docs/audio-intelligence#auto-chapter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8e4a7c39cf_1_0"/>
          <p:cNvSpPr txBox="1"/>
          <p:nvPr/>
        </p:nvSpPr>
        <p:spPr>
          <a:xfrm>
            <a:off x="3224275" y="1339175"/>
            <a:ext cx="4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g18e4a7c39c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325" y="1985687"/>
            <a:ext cx="1973475" cy="11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918f0ea5b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9525"/>
            <a:ext cx="8839199" cy="25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918f0ea5bc_1_0"/>
          <p:cNvSpPr txBox="1"/>
          <p:nvPr/>
        </p:nvSpPr>
        <p:spPr>
          <a:xfrm>
            <a:off x="125" y="58642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Video Summary in parts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e4a7c39cf_1_16"/>
          <p:cNvSpPr txBox="1"/>
          <p:nvPr>
            <p:ph type="title"/>
          </p:nvPr>
        </p:nvSpPr>
        <p:spPr>
          <a:xfrm>
            <a:off x="249925" y="4369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Accuracy stats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7" name="Google Shape;127;g18e4a7c39cf_1_16"/>
          <p:cNvGrpSpPr/>
          <p:nvPr/>
        </p:nvGrpSpPr>
        <p:grpSpPr>
          <a:xfrm>
            <a:off x="1338175" y="2645921"/>
            <a:ext cx="6566700" cy="670500"/>
            <a:chOff x="1431325" y="2473842"/>
            <a:chExt cx="6566700" cy="670500"/>
          </a:xfrm>
        </p:grpSpPr>
        <p:sp>
          <p:nvSpPr>
            <p:cNvPr id="128" name="Google Shape;128;g18e4a7c39cf_1_16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g18e4a7c39cf_1_16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18e4a7c39cf_1_16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g18e4a7c39cf_1_16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1470405" name="adj2"/>
              </a:avLst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g18e4a7c39cf_1_16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86</a:t>
              </a:r>
              <a:r>
                <a:rPr lang="en-GB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33" name="Google Shape;133;g18e4a7c39cf_1_16"/>
          <p:cNvGrpSpPr/>
          <p:nvPr/>
        </p:nvGrpSpPr>
        <p:grpSpPr>
          <a:xfrm>
            <a:off x="1338175" y="1964646"/>
            <a:ext cx="6566700" cy="670500"/>
            <a:chOff x="1431325" y="2473842"/>
            <a:chExt cx="6566700" cy="670500"/>
          </a:xfrm>
        </p:grpSpPr>
        <p:sp>
          <p:nvSpPr>
            <p:cNvPr id="134" name="Google Shape;134;g18e4a7c39cf_1_16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g18e4a7c39cf_1_16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g18e4a7c39cf_1_16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g18e4a7c39cf_1_16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3403552" name="adj2"/>
              </a:avLst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18e4a7c39cf_1_16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94</a:t>
              </a:r>
              <a:r>
                <a:rPr lang="en-GB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139" name="Google Shape;139;g18e4a7c39cf_1_16"/>
          <p:cNvSpPr txBox="1"/>
          <p:nvPr/>
        </p:nvSpPr>
        <p:spPr>
          <a:xfrm>
            <a:off x="2860700" y="2099804"/>
            <a:ext cx="46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Synopsis text analyzer accuracy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g18e4a7c39cf_1_16"/>
          <p:cNvSpPr txBox="1"/>
          <p:nvPr/>
        </p:nvSpPr>
        <p:spPr>
          <a:xfrm>
            <a:off x="2860700" y="2781079"/>
            <a:ext cx="42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Other</a:t>
            </a:r>
            <a:r>
              <a:rPr lang="en-GB">
                <a:solidFill>
                  <a:schemeClr val="lt1"/>
                </a:solidFill>
              </a:rPr>
              <a:t> </a:t>
            </a:r>
            <a:r>
              <a:rPr lang="en-GB">
                <a:solidFill>
                  <a:schemeClr val="lt1"/>
                </a:solidFill>
              </a:rPr>
              <a:t>Inbuilt Libraries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158294" y="147908"/>
            <a:ext cx="19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</a:t>
            </a:r>
            <a:r>
              <a:rPr b="1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GB" sz="2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Stack</a:t>
            </a:r>
            <a:endParaRPr b="1"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58294" y="735205"/>
            <a:ext cx="1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58294" y="890891"/>
            <a:ext cx="33282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Assembly AI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Holo viz panel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Streamlit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Rest API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Django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4735757" y="812265"/>
            <a:ext cx="3719825" cy="3713071"/>
            <a:chOff x="2573332" y="677103"/>
            <a:chExt cx="3719825" cy="3713071"/>
          </a:xfrm>
        </p:grpSpPr>
        <p:sp>
          <p:nvSpPr>
            <p:cNvPr id="149" name="Google Shape;149;p17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 rot="-6599386">
              <a:off x="3069221" y="1560483"/>
              <a:ext cx="440541" cy="44054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 rot="-6598839">
              <a:off x="2805066" y="2500534"/>
              <a:ext cx="1199287" cy="119928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j</a:t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rot="-6597701">
              <a:off x="3860425" y="1490718"/>
              <a:ext cx="274172" cy="274172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6424269" y="2244141"/>
            <a:ext cx="2440200" cy="2440200"/>
            <a:chOff x="4447194" y="1815766"/>
            <a:chExt cx="2440200" cy="2440200"/>
          </a:xfrm>
        </p:grpSpPr>
        <p:sp>
          <p:nvSpPr>
            <p:cNvPr id="156" name="Google Shape;156;p17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Learning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5574887" y="1956903"/>
            <a:ext cx="1423800" cy="1423800"/>
            <a:chOff x="3490737" y="1374053"/>
            <a:chExt cx="1423800" cy="1423800"/>
          </a:xfrm>
        </p:grpSpPr>
        <p:sp>
          <p:nvSpPr>
            <p:cNvPr id="159" name="Google Shape;159;p17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B6D7A8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Holo Viz panel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1" name="Google Shape;161;p17"/>
          <p:cNvSpPr txBox="1"/>
          <p:nvPr/>
        </p:nvSpPr>
        <p:spPr>
          <a:xfrm>
            <a:off x="6892125" y="1646250"/>
            <a:ext cx="10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Streamlit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5279975" y="3019575"/>
            <a:ext cx="6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 API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0" y="44605"/>
            <a:ext cx="8957956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People Impact: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418800" y="790725"/>
            <a:ext cx="8306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end users are students or anyone who is learning from youtube/online video tutorials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approach is more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flexible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compared to other traditional/manual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approaches of summarizing video’s audio content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850" y="2324050"/>
            <a:ext cx="2800950" cy="26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0" y="0"/>
            <a:ext cx="9013371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Ambition: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approach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attacks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 new problem: Video text summarization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is difficult to stay focused on long length tutorials and take notes parallely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Many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points maybe missed because of being slack/human error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738" y="2725300"/>
            <a:ext cx="2758525" cy="23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0" y="606550"/>
            <a:ext cx="90789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Innovation of Solution: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breaks new ground in auto text summarization and text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fully automates the existing manual way of taking notes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 long length video tutorials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3b78a6a62_3_0"/>
          <p:cNvSpPr/>
          <p:nvPr/>
        </p:nvSpPr>
        <p:spPr>
          <a:xfrm>
            <a:off x="1353300" y="1934850"/>
            <a:ext cx="64374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GB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Extended Phase of our project</a:t>
            </a:r>
            <a:r>
              <a:rPr b="1" i="0" lang="en-GB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193b78a6a62_3_0"/>
          <p:cNvSpPr/>
          <p:nvPr/>
        </p:nvSpPr>
        <p:spPr>
          <a:xfrm>
            <a:off x="235564" y="492102"/>
            <a:ext cx="89097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193b78a6a62_3_0"/>
          <p:cNvSpPr/>
          <p:nvPr/>
        </p:nvSpPr>
        <p:spPr>
          <a:xfrm>
            <a:off x="158089" y="4070581"/>
            <a:ext cx="1853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8e4a7c39cf_5_2"/>
          <p:cNvSpPr/>
          <p:nvPr/>
        </p:nvSpPr>
        <p:spPr>
          <a:xfrm>
            <a:off x="158089" y="4070581"/>
            <a:ext cx="1853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18e4a7c39cf_5_2"/>
          <p:cNvSpPr txBox="1"/>
          <p:nvPr/>
        </p:nvSpPr>
        <p:spPr>
          <a:xfrm>
            <a:off x="452925" y="1036375"/>
            <a:ext cx="8498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 we think from a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youtuber’s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perspective he/she will find it hard to reply to all the comments made by the audience.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Hence we built a smart </a:t>
            </a:r>
            <a:r>
              <a:rPr b="1"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chatbot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that can reply to the comments/questions asked by the audience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chatbot is in beta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phase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18e4a7c39cf_5_2"/>
          <p:cNvSpPr txBox="1"/>
          <p:nvPr/>
        </p:nvSpPr>
        <p:spPr>
          <a:xfrm>
            <a:off x="452925" y="299700"/>
            <a:ext cx="472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Smart Chat bot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/>
        </p:nvSpPr>
        <p:spPr>
          <a:xfrm>
            <a:off x="1294753" y="351214"/>
            <a:ext cx="655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Video demonstration of our </a:t>
            </a:r>
            <a:r>
              <a:rPr b="1" i="0" lang="en-GB" sz="2400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</a:t>
            </a:r>
            <a:r>
              <a:rPr b="1" i="0" lang="en-GB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roject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all 2022 Hackathon" id="200" name="Google Shape;200;p21" title="Synopsis: Audio Content Explore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800" y="857250"/>
            <a:ext cx="5842950" cy="4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>
            <a:off x="235580" y="422015"/>
            <a:ext cx="1989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Next phases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158125" y="2702250"/>
            <a:ext cx="89097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Other applications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Call center auto AI reply based on the context of the question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Candidate filtering by AI video interviews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Crime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interrogation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audio content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235575" y="799174"/>
            <a:ext cx="89097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 reply chatbot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integration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UI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Youtube comments analysis and auto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replying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for those questions in the comments, which saves youtuber’s and users time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158089" y="4070581"/>
            <a:ext cx="18533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416310" y="1284562"/>
            <a:ext cx="838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21st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century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Internet became a place where everyone can learn anything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The video tutorials are the most popular means of learning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Youtube is one of the most effective platforms where students and others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prefer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learn a free course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416310" y="591433"/>
            <a:ext cx="31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Motivation :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16bd634eee3_0_571"/>
          <p:cNvPicPr preferRelativeResize="0"/>
          <p:nvPr/>
        </p:nvPicPr>
        <p:blipFill rotWithShape="1">
          <a:blip r:embed="rId3">
            <a:alphaModFix/>
          </a:blip>
          <a:srcRect b="34161" l="32388" r="22570" t="4922"/>
          <a:stretch/>
        </p:blipFill>
        <p:spPr>
          <a:xfrm>
            <a:off x="2548225" y="1173625"/>
            <a:ext cx="1790074" cy="21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6bd634eee3_0_571"/>
          <p:cNvPicPr preferRelativeResize="0"/>
          <p:nvPr/>
        </p:nvPicPr>
        <p:blipFill rotWithShape="1">
          <a:blip r:embed="rId4">
            <a:alphaModFix/>
          </a:blip>
          <a:srcRect b="17942" l="21885" r="17588" t="11640"/>
          <a:stretch/>
        </p:blipFill>
        <p:spPr>
          <a:xfrm>
            <a:off x="7109225" y="1230875"/>
            <a:ext cx="1746150" cy="20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6bd634eee3_0_571"/>
          <p:cNvPicPr preferRelativeResize="0"/>
          <p:nvPr/>
        </p:nvPicPr>
        <p:blipFill rotWithShape="1">
          <a:blip r:embed="rId5">
            <a:alphaModFix/>
          </a:blip>
          <a:srcRect b="12476" l="11110" r="923" t="6558"/>
          <a:stretch/>
        </p:blipFill>
        <p:spPr>
          <a:xfrm>
            <a:off x="4798075" y="1173625"/>
            <a:ext cx="1790075" cy="2132900"/>
          </a:xfrm>
          <a:prstGeom prst="rect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16" name="Google Shape;216;g16bd634eee3_0_5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975" y="1236488"/>
            <a:ext cx="1645100" cy="207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6bd634eee3_0_571"/>
          <p:cNvSpPr/>
          <p:nvPr/>
        </p:nvSpPr>
        <p:spPr>
          <a:xfrm>
            <a:off x="8549473" y="0"/>
            <a:ext cx="560400" cy="433200"/>
          </a:xfrm>
          <a:prstGeom prst="rect">
            <a:avLst/>
          </a:prstGeom>
          <a:solidFill>
            <a:srgbClr val="32BE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6bd634eee3_0_571"/>
          <p:cNvSpPr/>
          <p:nvPr/>
        </p:nvSpPr>
        <p:spPr>
          <a:xfrm>
            <a:off x="0" y="216583"/>
            <a:ext cx="810900" cy="433200"/>
          </a:xfrm>
          <a:prstGeom prst="rect">
            <a:avLst/>
          </a:prstGeom>
          <a:solidFill>
            <a:srgbClr val="32BE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6bd634eee3_0_571"/>
          <p:cNvSpPr txBox="1"/>
          <p:nvPr/>
        </p:nvSpPr>
        <p:spPr>
          <a:xfrm>
            <a:off x="130329" y="294331"/>
            <a:ext cx="8849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</a:t>
            </a:r>
            <a:r>
              <a:rPr lang="en-GB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THAT MADE IT POSSIBLE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g16bd634eee3_0_571"/>
          <p:cNvSpPr txBox="1"/>
          <p:nvPr/>
        </p:nvSpPr>
        <p:spPr>
          <a:xfrm>
            <a:off x="131163" y="785790"/>
            <a:ext cx="884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6bd634eee3_0_571"/>
          <p:cNvSpPr/>
          <p:nvPr/>
        </p:nvSpPr>
        <p:spPr>
          <a:xfrm>
            <a:off x="122220" y="1313386"/>
            <a:ext cx="2010600" cy="1872900"/>
          </a:xfrm>
          <a:prstGeom prst="rect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6bd634eee3_0_571"/>
          <p:cNvSpPr/>
          <p:nvPr/>
        </p:nvSpPr>
        <p:spPr>
          <a:xfrm>
            <a:off x="2407147" y="1314515"/>
            <a:ext cx="2010600" cy="1872900"/>
          </a:xfrm>
          <a:prstGeom prst="rect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6bd634eee3_0_571"/>
          <p:cNvSpPr/>
          <p:nvPr/>
        </p:nvSpPr>
        <p:spPr>
          <a:xfrm>
            <a:off x="4692074" y="1313365"/>
            <a:ext cx="2010600" cy="1872900"/>
          </a:xfrm>
          <a:prstGeom prst="rect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16bd634eee3_0_571"/>
          <p:cNvSpPr/>
          <p:nvPr/>
        </p:nvSpPr>
        <p:spPr>
          <a:xfrm>
            <a:off x="6977001" y="1314515"/>
            <a:ext cx="2010600" cy="1872900"/>
          </a:xfrm>
          <a:prstGeom prst="rect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6bd634eee3_0_571"/>
          <p:cNvSpPr/>
          <p:nvPr/>
        </p:nvSpPr>
        <p:spPr>
          <a:xfrm>
            <a:off x="0" y="2904828"/>
            <a:ext cx="486000" cy="478800"/>
          </a:xfrm>
          <a:prstGeom prst="rect">
            <a:avLst/>
          </a:prstGeom>
          <a:solidFill>
            <a:srgbClr val="32BE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6bd634eee3_0_571"/>
          <p:cNvSpPr/>
          <p:nvPr/>
        </p:nvSpPr>
        <p:spPr>
          <a:xfrm>
            <a:off x="2246174" y="2904828"/>
            <a:ext cx="486000" cy="478800"/>
          </a:xfrm>
          <a:prstGeom prst="rect">
            <a:avLst/>
          </a:prstGeom>
          <a:solidFill>
            <a:srgbClr val="32BE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6bd634eee3_0_571"/>
          <p:cNvSpPr/>
          <p:nvPr/>
        </p:nvSpPr>
        <p:spPr>
          <a:xfrm>
            <a:off x="4535573" y="2904828"/>
            <a:ext cx="486000" cy="478800"/>
          </a:xfrm>
          <a:prstGeom prst="rect">
            <a:avLst/>
          </a:prstGeom>
          <a:solidFill>
            <a:srgbClr val="32BE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16bd634eee3_0_571"/>
          <p:cNvSpPr/>
          <p:nvPr/>
        </p:nvSpPr>
        <p:spPr>
          <a:xfrm>
            <a:off x="6826464" y="2904828"/>
            <a:ext cx="486000" cy="478800"/>
          </a:xfrm>
          <a:prstGeom prst="rect">
            <a:avLst/>
          </a:prstGeom>
          <a:solidFill>
            <a:srgbClr val="32BE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6bd634eee3_0_571"/>
          <p:cNvSpPr/>
          <p:nvPr/>
        </p:nvSpPr>
        <p:spPr>
          <a:xfrm>
            <a:off x="122220" y="3886351"/>
            <a:ext cx="2010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Computer Science graduate student at UMKC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30" name="Google Shape;230;g16bd634eee3_0_571"/>
          <p:cNvSpPr/>
          <p:nvPr/>
        </p:nvSpPr>
        <p:spPr>
          <a:xfrm>
            <a:off x="2407147" y="3886351"/>
            <a:ext cx="2010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you are happy at your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workplace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every day is a great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opportunity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g16bd634eee3_0_571"/>
          <p:cNvSpPr/>
          <p:nvPr/>
        </p:nvSpPr>
        <p:spPr>
          <a:xfrm>
            <a:off x="4692074" y="3886351"/>
            <a:ext cx="2010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100">
                <a:solidFill>
                  <a:schemeClr val="lt1"/>
                </a:solidFill>
              </a:rPr>
              <a:t>A Computer Science graduate student at UMKC having passion to solve real world data problems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g16bd634eee3_0_571"/>
          <p:cNvSpPr/>
          <p:nvPr/>
        </p:nvSpPr>
        <p:spPr>
          <a:xfrm>
            <a:off x="6977001" y="3886351"/>
            <a:ext cx="2010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Computer Science masters student in UMKC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16bd634eee3_0_571"/>
          <p:cNvSpPr/>
          <p:nvPr/>
        </p:nvSpPr>
        <p:spPr>
          <a:xfrm>
            <a:off x="122220" y="3541834"/>
            <a:ext cx="2010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Vijay Agavinti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g16bd634eee3_0_571"/>
          <p:cNvSpPr/>
          <p:nvPr/>
        </p:nvSpPr>
        <p:spPr>
          <a:xfrm>
            <a:off x="2407147" y="3560046"/>
            <a:ext cx="2010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Anil Kochera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g16bd634eee3_0_571"/>
          <p:cNvSpPr/>
          <p:nvPr/>
        </p:nvSpPr>
        <p:spPr>
          <a:xfrm>
            <a:off x="4692074" y="3560046"/>
            <a:ext cx="2010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Naveen Tiragati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g16bd634eee3_0_571"/>
          <p:cNvSpPr/>
          <p:nvPr/>
        </p:nvSpPr>
        <p:spPr>
          <a:xfrm>
            <a:off x="6977001" y="3560046"/>
            <a:ext cx="2010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Kalyan Saiempu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700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2d5636345_0_0"/>
          <p:cNvSpPr txBox="1"/>
          <p:nvPr/>
        </p:nvSpPr>
        <p:spPr>
          <a:xfrm>
            <a:off x="12225" y="14660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Application in Action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g192d563634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947" y="839750"/>
            <a:ext cx="4026099" cy="40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/>
        </p:nvSpPr>
        <p:spPr>
          <a:xfrm>
            <a:off x="0" y="245889"/>
            <a:ext cx="90845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 </a:t>
            </a:r>
            <a:endParaRPr b="1"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40888" y="1563588"/>
            <a:ext cx="9002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Course: CS55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0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-001</a:t>
            </a:r>
            <a:r>
              <a:rPr b="0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Knowledge Discovery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Management</a:t>
            </a:r>
            <a:endParaRPr b="0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Instructor</a:t>
            </a:r>
            <a:r>
              <a:rPr b="1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Lee, Yugyung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Organizers of Hack-A-Roo</a:t>
            </a:r>
            <a:endParaRPr b="0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/>
          <p:nvPr/>
        </p:nvSpPr>
        <p:spPr>
          <a:xfrm>
            <a:off x="158294" y="156433"/>
            <a:ext cx="20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References: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158294" y="735205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158300" y="618125"/>
            <a:ext cx="8918700" cy="4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https://dl.acm.org/doi/10.1145/2959100.2959190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https://vidiq.com/blog/post/5-youtube-algorithm-myths-youtubers-need-to-know-about/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https://arxiv.org/pdf/1912.08777.pdf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https://towardsdatascience.com/pegasus-google-state-of-the-art-abstractive-summarization-model-627b1bbbc5ce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https://www.assemblyai.com/docs/audio-intelligence#auto-chapters</a:t>
            </a:r>
            <a:endParaRPr sz="1000" u="sng">
              <a:solidFill>
                <a:schemeClr val="hlink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/>
        </p:nvSpPr>
        <p:spPr>
          <a:xfrm>
            <a:off x="3296398" y="1755901"/>
            <a:ext cx="2551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-GB" sz="10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0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idx="1" type="body"/>
          </p:nvPr>
        </p:nvSpPr>
        <p:spPr>
          <a:xfrm>
            <a:off x="311700" y="245375"/>
            <a:ext cx="85206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Enthusiastic</a:t>
            </a:r>
            <a:r>
              <a:rPr b="1"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student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Ever felt I wish I had a printed version of the notes for a video tutorial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Does it feel good if some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summarizes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one hour of lecture into a small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paragraph which can be understood easily if you are in a hurry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/>
        </p:nvSpPr>
        <p:spPr>
          <a:xfrm>
            <a:off x="439963" y="2222182"/>
            <a:ext cx="8406300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got you covered!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650" y="2373150"/>
            <a:ext cx="2770350" cy="27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/>
          <p:nvPr/>
        </p:nvSpPr>
        <p:spPr>
          <a:xfrm>
            <a:off x="3224275" y="1339175"/>
            <a:ext cx="4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"/>
          <p:cNvSpPr txBox="1"/>
          <p:nvPr/>
        </p:nvSpPr>
        <p:spPr>
          <a:xfrm>
            <a:off x="2584550" y="1151525"/>
            <a:ext cx="4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4726700" y="2706825"/>
            <a:ext cx="308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</a:t>
            </a: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audio content explorer!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738" y="1976938"/>
            <a:ext cx="4252525" cy="7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311700" y="260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PROBLEM IN THE CURRENT SOLUTION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311700" y="833400"/>
            <a:ext cx="8520600" cy="3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Due to manual note taking process, the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hassle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rewatching the tutorial and pausing it several times can be inaccurate and can be cumbersome at sometimes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student spend hours to take notes by watching the same video tutorial again and again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Students spend a lot of time in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summarizing what they have understood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460150" y="1017725"/>
            <a:ext cx="8372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used an AI based NLP engine which takes a mp3 version of a video as </a:t>
            </a: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input and gives us the the following key insights: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Entire text as a transcript to download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Summary of the text automatically grouped into chapters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Ranks highly important phrases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smart word cloud of important words in text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158294" y="735205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02552" y="85100"/>
            <a:ext cx="89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 of Synopsis Architecture</a:t>
            </a:r>
            <a:endParaRPr b="1"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3740400" y="2005650"/>
            <a:ext cx="1663200" cy="11322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578375" y="236124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6460300" y="1853350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Sentiment Analysis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509825" y="33970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Word Cloud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6460300" y="1083663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 Chapter Summary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6509825" y="262303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hrase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Highlights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3751150" y="2423800"/>
            <a:ext cx="16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NLP Engine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11" name="Google Shape;111;p15"/>
          <p:cNvCxnSpPr>
            <a:stCxn id="110" idx="3"/>
            <a:endCxn id="106" idx="1"/>
          </p:cNvCxnSpPr>
          <p:nvPr/>
        </p:nvCxnSpPr>
        <p:spPr>
          <a:xfrm flipH="1" rot="10800000">
            <a:off x="5414350" y="2116000"/>
            <a:ext cx="1046100" cy="50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5"/>
          <p:cNvCxnSpPr>
            <a:stCxn id="110" idx="3"/>
            <a:endCxn id="109" idx="1"/>
          </p:cNvCxnSpPr>
          <p:nvPr/>
        </p:nvCxnSpPr>
        <p:spPr>
          <a:xfrm>
            <a:off x="5414350" y="2623900"/>
            <a:ext cx="1095600" cy="261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5"/>
          <p:cNvCxnSpPr>
            <a:stCxn id="110" idx="3"/>
            <a:endCxn id="107" idx="1"/>
          </p:cNvCxnSpPr>
          <p:nvPr/>
        </p:nvCxnSpPr>
        <p:spPr>
          <a:xfrm>
            <a:off x="5414350" y="2623900"/>
            <a:ext cx="1095600" cy="103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5"/>
          <p:cNvCxnSpPr>
            <a:stCxn id="110" idx="3"/>
            <a:endCxn id="108" idx="1"/>
          </p:cNvCxnSpPr>
          <p:nvPr/>
        </p:nvCxnSpPr>
        <p:spPr>
          <a:xfrm flipH="1" rot="10800000">
            <a:off x="5414350" y="1346200"/>
            <a:ext cx="1046100" cy="1277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5"/>
          <p:cNvCxnSpPr>
            <a:stCxn id="105" idx="3"/>
            <a:endCxn id="110" idx="1"/>
          </p:cNvCxnSpPr>
          <p:nvPr/>
        </p:nvCxnSpPr>
        <p:spPr>
          <a:xfrm>
            <a:off x="2598875" y="2623899"/>
            <a:ext cx="1152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